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545" r:id="rId2"/>
    <p:sldId id="490" r:id="rId3"/>
    <p:sldId id="772" r:id="rId4"/>
    <p:sldId id="554" r:id="rId5"/>
    <p:sldId id="555" r:id="rId6"/>
    <p:sldId id="773" r:id="rId7"/>
    <p:sldId id="774" r:id="rId8"/>
    <p:sldId id="775" r:id="rId9"/>
    <p:sldId id="806" r:id="rId10"/>
    <p:sldId id="556" r:id="rId11"/>
    <p:sldId id="496" r:id="rId12"/>
    <p:sldId id="497" r:id="rId13"/>
    <p:sldId id="498" r:id="rId14"/>
    <p:sldId id="734" r:id="rId15"/>
    <p:sldId id="794" r:id="rId16"/>
    <p:sldId id="795" r:id="rId17"/>
    <p:sldId id="796" r:id="rId18"/>
    <p:sldId id="797" r:id="rId19"/>
    <p:sldId id="798" r:id="rId20"/>
    <p:sldId id="512" r:id="rId21"/>
    <p:sldId id="778" r:id="rId22"/>
    <p:sldId id="801" r:id="rId23"/>
    <p:sldId id="781" r:id="rId24"/>
    <p:sldId id="782" r:id="rId25"/>
    <p:sldId id="783" r:id="rId26"/>
    <p:sldId id="784" r:id="rId27"/>
    <p:sldId id="785" r:id="rId28"/>
    <p:sldId id="802" r:id="rId29"/>
    <p:sldId id="803" r:id="rId30"/>
    <p:sldId id="804" r:id="rId31"/>
    <p:sldId id="786" r:id="rId32"/>
    <p:sldId id="787" r:id="rId33"/>
    <p:sldId id="788" r:id="rId34"/>
    <p:sldId id="789" r:id="rId35"/>
    <p:sldId id="790" r:id="rId36"/>
    <p:sldId id="791" r:id="rId37"/>
    <p:sldId id="792" r:id="rId38"/>
    <p:sldId id="805" r:id="rId39"/>
    <p:sldId id="793" r:id="rId40"/>
    <p:sldId id="799" r:id="rId41"/>
    <p:sldId id="800" r:id="rId42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772"/>
    <a:srgbClr val="000000"/>
    <a:srgbClr val="D9D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6"/>
    <p:restoredTop sz="92847"/>
  </p:normalViewPr>
  <p:slideViewPr>
    <p:cSldViewPr snapToGrid="0" snapToObjects="1">
      <p:cViewPr varScale="1">
        <p:scale>
          <a:sx n="106" d="100"/>
          <a:sy n="106" d="100"/>
        </p:scale>
        <p:origin x="208" y="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28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063F-427B-4EA7-B073-546E985A5762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A6827-BAF4-4724-A3DF-476F4C810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79B3384D-5357-3E49-8C60-CA09D79B45FC}" type="datetimeFigureOut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1BCC75C7-508E-1C4B-9356-B2D4DA5C2DFF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89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54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6930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303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845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71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423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3112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49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0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0701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361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802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BC615-4DC3-77EF-39FF-B833A40D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71FFB3-F65D-CEA0-FC4C-8DEA43136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72550C-4A8B-7721-DAF8-6115E44BC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80111C-7FDF-2A14-8B87-1B765367C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908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930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484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941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8729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254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91489-BD88-A3D0-9273-24EF38D6F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B3108C2-1108-0459-143E-0355DEF31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7C0BD0-87A1-64E2-A080-D4C9014CF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0C747C-1787-2FC1-75EA-4D7C5639D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7168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3DCF9-9A4A-5960-0DE6-558A02A9E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282284-A347-75B7-89F8-172E90A1E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6BEFE25-1878-728F-1B1E-17C5611C0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450BD5-B1FD-1BB2-6B7C-DEF665DF73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2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688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264E-CFA6-CFEF-5C4C-B63BDA34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BCF550-C1DC-654C-90F9-512FAD9A6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1939BDD-0F48-5210-648C-39A572F60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D40A7F-7A3A-74EB-B65E-325013558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2906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792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02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3255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5833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3351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138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937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56EE-565C-EC10-E605-038659CF4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3CC3C1-87AB-E40F-89E3-7D3E121596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9D6089-A7CE-4B73-C59E-913BD5128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1F1D1-DF59-B233-9911-B5414A4C1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88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39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418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339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40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9015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41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477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440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14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52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67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CC75C7-508E-1C4B-9356-B2D4DA5C2DFF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70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25A4-1D57-DC49-A67F-882E8236F412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C7DC9-8273-494A-8740-7FDFF63D661E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D2090-C5B6-8140-B37F-9DBFCFE95F16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CF95-0121-2B44-9C60-21C0998E908D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EBCB0516-3080-2FB3-CCD8-2752563B73FB}"/>
              </a:ext>
            </a:extLst>
          </p:cNvPr>
          <p:cNvCxnSpPr>
            <a:cxnSpLocks/>
          </p:cNvCxnSpPr>
          <p:nvPr userDrawn="1"/>
        </p:nvCxnSpPr>
        <p:spPr>
          <a:xfrm>
            <a:off x="497272" y="774256"/>
            <a:ext cx="1128889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5DC0827-3A30-8996-F556-446D04A27B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67" y="151163"/>
            <a:ext cx="578901" cy="6230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3F518-1340-E149-90C4-A17B42127CD8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5625D-929B-0048-AD64-2AFA101F14FC}" type="datetime1">
              <a:rPr kumimoji="1" lang="zh-CN" altLang="en-US" smtClean="0"/>
              <a:t>2025/11/24</a:t>
            </a:fld>
            <a:endParaRPr kumimoji="1"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658D-4760-EB41-8C68-A2C5A5F34670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5124-B4B0-9F4E-BD13-0257743E6E00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F82B-E6B1-4E43-8CCD-C08E61DC297C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7232D-69E6-5840-8823-D078C50458F1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BF7AD-13DD-2F4F-BC96-F90A12D3560E}" type="datetime1">
              <a:rPr kumimoji="1" lang="zh-CN" altLang="en-US" smtClean="0"/>
              <a:t>2025/11/24</a:t>
            </a:fld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悟道基金答辩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BB454371-B357-0E42-9F0E-B40ACDABA90E}" type="datetime1">
              <a:rPr kumimoji="1" lang="zh-CN" altLang="en-US" smtClean="0"/>
              <a:t>2025/11/24</a:t>
            </a:fld>
            <a:endParaRPr kumimoji="1" lang="en-US" alt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悟道基金答辩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7325DBD-D9E3-C64F-A5E7-87B34907860E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7"/>
          <p:cNvSpPr txBox="1"/>
          <p:nvPr/>
        </p:nvSpPr>
        <p:spPr>
          <a:xfrm>
            <a:off x="436836" y="175187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大模型训练流程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53F971-8A18-C918-E9D5-E0BBE5CB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435" y="1699079"/>
            <a:ext cx="9771431" cy="34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3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7"/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开源可用资源有哪些？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24552C-BF73-ECC4-CEE5-AB78931E0B2A}"/>
              </a:ext>
            </a:extLst>
          </p:cNvPr>
          <p:cNvSpPr txBox="1"/>
          <p:nvPr/>
        </p:nvSpPr>
        <p:spPr>
          <a:xfrm>
            <a:off x="955820" y="748429"/>
            <a:ext cx="10794745" cy="505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中文（总数</a:t>
            </a:r>
            <a:r>
              <a:rPr kumimoji="1" lang="en-US" altLang="zh-CN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500B+</a:t>
            </a:r>
            <a:r>
              <a:rPr kumimoji="1" lang="zh-CN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0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浪潮数据（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250B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天工数据（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书生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万卷数据（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智源数据（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复旦图书数据（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新浪问答数据（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开源领域数据收集（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（法律，百科，古文，小说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endParaRPr kumimoji="1" lang="zh-CN" altLang="en-US" dirty="0">
              <a:solidFill>
                <a:schemeClr val="bg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FEAB3-7A52-A2E2-A405-E027FCD1E461}"/>
              </a:ext>
            </a:extLst>
          </p:cNvPr>
          <p:cNvSpPr txBox="1"/>
          <p:nvPr/>
        </p:nvSpPr>
        <p:spPr>
          <a:xfrm>
            <a:off x="6096000" y="748429"/>
            <a:ext cx="6096000" cy="1333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英文</a:t>
            </a:r>
            <a:endParaRPr kumimoji="1" lang="en-US" altLang="zh-CN" sz="20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370B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RedPajama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1200B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781E8A-597B-0641-9260-4A0B4CD5013F}"/>
              </a:ext>
            </a:extLst>
          </p:cNvPr>
          <p:cNvSpPr/>
          <p:nvPr/>
        </p:nvSpPr>
        <p:spPr>
          <a:xfrm>
            <a:off x="6096000" y="2809628"/>
            <a:ext cx="4428067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Instruction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英文：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Flan-collection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中文：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种任务，对大量开源数据集整合（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50M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43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flipH="1">
            <a:off x="943861" y="788815"/>
            <a:ext cx="4737272" cy="189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预训练多任务指令微调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FlanT5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GLM</a:t>
            </a:r>
          </a:p>
          <a:p>
            <a:pPr>
              <a:lnSpc>
                <a:spcPct val="150000"/>
              </a:lnSpc>
            </a:pPr>
            <a:endParaRPr kumimoji="1" lang="en-US" altLang="zh-CN" sz="20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AAE517F-6734-19E8-8687-42A4DDEEE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288" y="913765"/>
            <a:ext cx="7943712" cy="50304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938A8AE-19EF-0BF2-8615-198D6704D049}"/>
              </a:ext>
            </a:extLst>
          </p:cNvPr>
          <p:cNvSpPr txBox="1"/>
          <p:nvPr/>
        </p:nvSpPr>
        <p:spPr>
          <a:xfrm>
            <a:off x="10222992" y="761383"/>
            <a:ext cx="576072" cy="522793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A30CF0-1414-8EF0-7096-035FE9E08EB6}"/>
              </a:ext>
            </a:extLst>
          </p:cNvPr>
          <p:cNvSpPr txBox="1"/>
          <p:nvPr/>
        </p:nvSpPr>
        <p:spPr>
          <a:xfrm>
            <a:off x="2805309" y="6422128"/>
            <a:ext cx="729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</a:t>
            </a:r>
            <a:r>
              <a:rPr lang="en" altLang="zh-CN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The Flan Collection: Designing Data and Methods for Effective Instruction Tuning</a:t>
            </a:r>
            <a:endParaRPr lang="en" altLang="zh-CN" sz="12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2D68A05-6617-AA6E-4F34-E9881960E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69" y="2590800"/>
            <a:ext cx="2856820" cy="268877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4DE61D-000A-2CD2-F78B-86D02582318C}"/>
              </a:ext>
            </a:extLst>
          </p:cNvPr>
          <p:cNvSpPr txBox="1"/>
          <p:nvPr/>
        </p:nvSpPr>
        <p:spPr>
          <a:xfrm>
            <a:off x="1063869" y="5339064"/>
            <a:ext cx="308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双语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Flan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数据构成及比例</a:t>
            </a:r>
          </a:p>
        </p:txBody>
      </p:sp>
      <p:sp>
        <p:nvSpPr>
          <p:cNvPr id="7" name="TextBox 27">
            <a:extLst>
              <a:ext uri="{FF2B5EF4-FFF2-40B4-BE49-F238E27FC236}">
                <a16:creationId xmlns:a16="http://schemas.microsoft.com/office/drawing/2014/main" id="{0F3ABFD3-39D0-ED75-3957-D248C923D8D3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开源可用资源有哪些？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6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flipH="1">
            <a:off x="943861" y="788815"/>
            <a:ext cx="4737272" cy="143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Flan</a:t>
            </a:r>
            <a:r>
              <a:rPr kumimoji="1" lang="zh-CN" altLang="en-US" sz="20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282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个任务是拐点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3F76BC-E13C-63D4-7E42-F43F49657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29599"/>
            <a:ext cx="5388003" cy="4998802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4F7916D-20A0-AFD7-E300-C029D55FE230}"/>
              </a:ext>
            </a:extLst>
          </p:cNvPr>
          <p:cNvCxnSpPr>
            <a:cxnSpLocks/>
          </p:cNvCxnSpPr>
          <p:nvPr/>
        </p:nvCxnSpPr>
        <p:spPr>
          <a:xfrm>
            <a:off x="9728200" y="685800"/>
            <a:ext cx="0" cy="4507992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8D69377-8624-B43B-5FF6-97DE878DAAF3}"/>
              </a:ext>
            </a:extLst>
          </p:cNvPr>
          <p:cNvSpPr txBox="1"/>
          <p:nvPr/>
        </p:nvSpPr>
        <p:spPr>
          <a:xfrm>
            <a:off x="2805309" y="6422128"/>
            <a:ext cx="7290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图片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来源：</a:t>
            </a:r>
            <a:r>
              <a:rPr lang="en" altLang="zh-CN" sz="1200" dirty="0">
                <a:solidFill>
                  <a:schemeClr val="bg2">
                    <a:lumMod val="50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Scaling Instruction-Finetuned Language Models</a:t>
            </a:r>
            <a:endParaRPr lang="en" altLang="zh-CN" sz="12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9BF6F634-BCC6-9791-9F7A-B3A5A203E9CE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开源可用资源有哪些？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5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flipH="1">
            <a:off x="943861" y="788815"/>
            <a:ext cx="4737272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中文多任务指令数据</a:t>
            </a:r>
            <a:endParaRPr kumimoji="1" lang="en-US" altLang="zh-CN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145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个任务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70M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手工拼接指令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7B3A9B-D896-1472-1A95-1B7FE3D46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63" y="942485"/>
            <a:ext cx="5178379" cy="59155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A19493-3745-F1BA-56B3-0A94FFB23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929" y="2992105"/>
            <a:ext cx="2856820" cy="26934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9A9E57-D24E-D9F0-3722-8C3B10D628B7}"/>
              </a:ext>
            </a:extLst>
          </p:cNvPr>
          <p:cNvSpPr txBox="1"/>
          <p:nvPr/>
        </p:nvSpPr>
        <p:spPr>
          <a:xfrm>
            <a:off x="1338929" y="5699853"/>
            <a:ext cx="317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中文指令数据构成及比例</a:t>
            </a:r>
          </a:p>
        </p:txBody>
      </p:sp>
      <p:sp>
        <p:nvSpPr>
          <p:cNvPr id="6" name="TextBox 27">
            <a:extLst>
              <a:ext uri="{FF2B5EF4-FFF2-40B4-BE49-F238E27FC236}">
                <a16:creationId xmlns:a16="http://schemas.microsoft.com/office/drawing/2014/main" id="{72DD4C81-8F8C-352A-3B0B-D1D8C3AD9F8D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开源可用资源有哪些？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61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应用最多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的模型类型是什么？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Encoder-only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每个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月下载量总和超过</a:t>
            </a:r>
            <a:r>
              <a:rPr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亿次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decoder-only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models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倍</a:t>
            </a:r>
            <a:endParaRPr lang="en-US" altLang="zh-CN" sz="16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21B9D2-77F4-2A05-6321-4F880BFA0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57" y="1963473"/>
            <a:ext cx="8915085" cy="44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4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CDFE51-6D2C-C7B3-FC64-115AB163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06" y="1797050"/>
            <a:ext cx="9863188" cy="30597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F8232D-0945-E99D-411D-27C05242EAF4}"/>
              </a:ext>
            </a:extLst>
          </p:cNvPr>
          <p:cNvSpPr txBox="1"/>
          <p:nvPr/>
        </p:nvSpPr>
        <p:spPr>
          <a:xfrm>
            <a:off x="863600" y="5453165"/>
            <a:ext cx="10629900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Encoder-Decoder Gemma: Improving the Quality-Efficiency Trade-Off via Adaptation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202504</a:t>
            </a:r>
            <a:endParaRPr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828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Scratch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58479F-AE32-EF30-68BE-CC57B1BC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2225219"/>
            <a:ext cx="10325100" cy="2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10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Adaptation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Pretraining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Scratch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24672D-D6DB-7CF2-7808-EBC5178F5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64" y="2225219"/>
            <a:ext cx="5156200" cy="403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F11628-668B-69D5-2D06-AE64ACA1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817" y="916210"/>
            <a:ext cx="6182183" cy="511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20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7E609D-96DF-FEE8-A6D6-0FBA99C21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17" y="1562100"/>
            <a:ext cx="5829300" cy="4953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3BFFD8-4D53-4BDA-ED27-BB60C12C6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17" y="1562100"/>
            <a:ext cx="5537909" cy="30149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AC345E-6DF9-D399-C886-31EF98D66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1" y="4589312"/>
            <a:ext cx="2652483" cy="2027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E4C4A9-86EA-5B55-5751-C483723D7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271" y="4589312"/>
            <a:ext cx="2609998" cy="20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7">
            <a:extLst>
              <a:ext uri="{FF2B5EF4-FFF2-40B4-BE49-F238E27FC236}">
                <a16:creationId xmlns:a16="http://schemas.microsoft.com/office/drawing/2014/main" id="{EF6F290B-7988-3CE5-AC09-38548E6E9241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4.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模型结构如何选择？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11">
            <a:extLst>
              <a:ext uri="{FF2B5EF4-FFF2-40B4-BE49-F238E27FC236}">
                <a16:creationId xmlns:a16="http://schemas.microsoft.com/office/drawing/2014/main" id="{B5007E26-F16A-729C-1F63-A6B12BBC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93" y="831393"/>
            <a:ext cx="11473543" cy="27876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2DB197B-EB06-6794-EF63-DD8930E9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67" y="1275129"/>
            <a:ext cx="10155767" cy="27534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53ACD0-60C6-9E83-A332-05530D164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8" y="4028532"/>
            <a:ext cx="3509179" cy="2745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B17397-BCE8-74F9-1622-3B91E4FE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0" y="4062780"/>
            <a:ext cx="4581724" cy="24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7"/>
          <p:cNvSpPr txBox="1"/>
          <p:nvPr/>
        </p:nvSpPr>
        <p:spPr>
          <a:xfrm>
            <a:off x="391977" y="175187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从哪里找数据？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4A4E7B1-DF7C-7444-AB1E-444DA837A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14312"/>
              </p:ext>
            </p:extLst>
          </p:nvPr>
        </p:nvGraphicFramePr>
        <p:xfrm>
          <a:off x="3940804" y="3274557"/>
          <a:ext cx="2593661" cy="31365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4364">
                  <a:extLst>
                    <a:ext uri="{9D8B030D-6E8A-4147-A177-3AD203B41FA5}">
                      <a16:colId xmlns:a16="http://schemas.microsoft.com/office/drawing/2014/main" val="2500148129"/>
                    </a:ext>
                  </a:extLst>
                </a:gridCol>
                <a:gridCol w="1129297">
                  <a:extLst>
                    <a:ext uri="{9D8B030D-6E8A-4147-A177-3AD203B41FA5}">
                      <a16:colId xmlns:a16="http://schemas.microsoft.com/office/drawing/2014/main" val="2880030848"/>
                    </a:ext>
                  </a:extLst>
                </a:gridCol>
              </a:tblGrid>
              <a:tr h="2481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</a:rPr>
                        <a:t>构成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</a:rPr>
                        <a:t>比例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48073"/>
                  </a:ext>
                </a:extLst>
              </a:tr>
              <a:tr h="27985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Common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Crawl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42.4%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139463"/>
                  </a:ext>
                </a:extLst>
              </a:tr>
              <a:tr h="27985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Books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13.8%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01733"/>
                  </a:ext>
                </a:extLst>
              </a:tr>
              <a:tr h="27985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Github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5.0%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793979"/>
                  </a:ext>
                </a:extLst>
              </a:tr>
              <a:tr h="279855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ArXiv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4.5%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43740"/>
                  </a:ext>
                </a:extLst>
              </a:tr>
              <a:tr h="32695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Wikipedia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+</a:t>
                      </a:r>
                      <a:r>
                        <a:rPr lang="zh-CN" altLang="en-US" sz="1100" dirty="0"/>
                        <a:t> 百科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1.1%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4322"/>
                  </a:ext>
                </a:extLst>
              </a:tr>
              <a:tr h="1348596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100" dirty="0"/>
                        <a:t>其它：</a:t>
                      </a:r>
                      <a:br>
                        <a:rPr lang="en-US" altLang="zh-CN" sz="1100" dirty="0"/>
                      </a:br>
                      <a:r>
                        <a:rPr lang="zh-CN" altLang="en-US" sz="1100" dirty="0"/>
                        <a:t>开放问答</a:t>
                      </a:r>
                      <a:br>
                        <a:rPr lang="en-US" altLang="zh-CN" sz="1100" dirty="0"/>
                      </a:br>
                      <a:r>
                        <a:rPr lang="zh-CN" altLang="en-US" sz="1100" dirty="0"/>
                        <a:t>新闻</a:t>
                      </a:r>
                      <a:br>
                        <a:rPr lang="en-US" altLang="zh-CN" sz="1100" dirty="0"/>
                      </a:br>
                      <a:r>
                        <a:rPr lang="zh-CN" altLang="en-US" sz="1100" dirty="0"/>
                        <a:t>法律</a:t>
                      </a:r>
                      <a:endParaRPr lang="en-US" altLang="zh-CN" sz="1100" dirty="0"/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zh-CN" altLang="en-US" sz="1100" dirty="0"/>
                        <a:t>评论</a:t>
                      </a:r>
                      <a:endParaRPr lang="en-US" altLang="zh-CN" sz="1100" dirty="0"/>
                    </a:p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……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</a:pPr>
                      <a:r>
                        <a:rPr lang="en-US" altLang="zh-CN" sz="1100" dirty="0"/>
                        <a:t>33.2%</a:t>
                      </a:r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69001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9C136A8-93E7-D1C7-80D2-9B4CDC5F1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09" y="1136927"/>
            <a:ext cx="2856199" cy="16066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549E55-007C-21BB-687D-0B3648099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33" y="1179858"/>
            <a:ext cx="4086467" cy="53056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5B5842-96C1-74B6-2CA8-DC6159DD37D9}"/>
              </a:ext>
            </a:extLst>
          </p:cNvPr>
          <p:cNvSpPr txBox="1"/>
          <p:nvPr/>
        </p:nvSpPr>
        <p:spPr>
          <a:xfrm>
            <a:off x="3815539" y="697995"/>
            <a:ext cx="348113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LLaMA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709E87-DC95-E8F2-09CF-FFE494486EB1}"/>
              </a:ext>
            </a:extLst>
          </p:cNvPr>
          <p:cNvSpPr txBox="1"/>
          <p:nvPr/>
        </p:nvSpPr>
        <p:spPr>
          <a:xfrm>
            <a:off x="7267333" y="697995"/>
            <a:ext cx="348113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BloombergGPT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F0CF3-DE33-3356-45E3-32F2BB9B0CA8}"/>
              </a:ext>
            </a:extLst>
          </p:cNvPr>
          <p:cNvSpPr txBox="1"/>
          <p:nvPr/>
        </p:nvSpPr>
        <p:spPr>
          <a:xfrm>
            <a:off x="3815538" y="2743539"/>
            <a:ext cx="3481135" cy="499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en-US" altLang="zh-CN" sz="2000" b="1" dirty="0" err="1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OpenBA</a:t>
            </a:r>
            <a:r>
              <a:rPr kumimoji="1" lang="en-US" altLang="zh-CN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中英</a:t>
            </a:r>
            <a:endParaRPr kumimoji="1" lang="en-US" altLang="zh-CN" sz="20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6CAE4F-FCC3-DA34-74FB-DEAAEC842B7E}"/>
              </a:ext>
            </a:extLst>
          </p:cNvPr>
          <p:cNvSpPr txBox="1"/>
          <p:nvPr/>
        </p:nvSpPr>
        <p:spPr>
          <a:xfrm>
            <a:off x="942439" y="697995"/>
            <a:ext cx="2372133" cy="325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000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预训练数据源</a:t>
            </a:r>
            <a:endParaRPr kumimoji="1" lang="en-US" altLang="zh-CN" sz="2000" b="1" dirty="0">
              <a:solidFill>
                <a:srgbClr val="7030A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互联网数据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百科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书籍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文献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代码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垂域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4E7766-A0E5-57AB-22A6-B62D1A71D207}"/>
              </a:ext>
            </a:extLst>
          </p:cNvPr>
          <p:cNvSpPr txBox="1"/>
          <p:nvPr/>
        </p:nvSpPr>
        <p:spPr>
          <a:xfrm>
            <a:off x="7267333" y="1540933"/>
            <a:ext cx="4086467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DEA1E3-306A-E19D-7D05-0D23D29A7BD8}"/>
              </a:ext>
            </a:extLst>
          </p:cNvPr>
          <p:cNvSpPr txBox="1"/>
          <p:nvPr/>
        </p:nvSpPr>
        <p:spPr>
          <a:xfrm>
            <a:off x="7267332" y="2481929"/>
            <a:ext cx="4086467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0D5902-8013-1A19-2DC5-33C66B2E8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67" y="151163"/>
            <a:ext cx="578901" cy="62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5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351347-C244-958D-1200-ECD2615EB58B}"/>
              </a:ext>
            </a:extLst>
          </p:cNvPr>
          <p:cNvSpPr txBox="1"/>
          <p:nvPr/>
        </p:nvSpPr>
        <p:spPr>
          <a:xfrm>
            <a:off x="792934" y="779266"/>
            <a:ext cx="4642666" cy="3351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预训练任务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R-Denoising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S-Denoising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形式上更类似于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GPT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更考验模型的生成能力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X-Denoising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C62C8-3D78-D981-2451-79F1AD88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829" y="906099"/>
            <a:ext cx="7150885" cy="5172635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5.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训练目标如何设计？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65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484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大模型的基本训练流程？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888EA6-72D8-60A0-69E6-72EB8B0CECB1}"/>
              </a:ext>
            </a:extLst>
          </p:cNvPr>
          <p:cNvSpPr txBox="1"/>
          <p:nvPr/>
        </p:nvSpPr>
        <p:spPr>
          <a:xfrm>
            <a:off x="792933" y="779266"/>
            <a:ext cx="5444581" cy="603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训练流程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多个阶段</a:t>
            </a:r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数据质量逐渐提升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训练超参数控制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上下文窗口长度拉长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Qwen-2.5</a:t>
            </a: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个阶段预训练（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个阶段拉长（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4K-&gt;256K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0" lvl="3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40%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最大长度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短序列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DeepSeek-V3</a:t>
            </a:r>
          </a:p>
          <a:p>
            <a:pPr marL="1371600" lvl="2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个阶段（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10T/4.3T/333B/167B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两个阶段（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496B/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剩下数据）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两阶段拉长（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4K-32K-128K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1000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步）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A8CDE0-572F-09D2-DB4A-6BA7D2AE5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716" y="887242"/>
            <a:ext cx="5241655" cy="55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6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04AC-23FC-5E14-562C-478F38EAE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45EA4A7F-50F8-F852-2641-D468784F6C1D}"/>
              </a:ext>
            </a:extLst>
          </p:cNvPr>
          <p:cNvSpPr txBox="1"/>
          <p:nvPr/>
        </p:nvSpPr>
        <p:spPr>
          <a:xfrm>
            <a:off x="417693" y="162712"/>
            <a:ext cx="484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6.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大模型的基本训练流程？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301D06-4F67-5F7D-19EA-3D64FA75660B}"/>
              </a:ext>
            </a:extLst>
          </p:cNvPr>
          <p:cNvSpPr txBox="1"/>
          <p:nvPr/>
        </p:nvSpPr>
        <p:spPr>
          <a:xfrm>
            <a:off x="397280" y="796851"/>
            <a:ext cx="5001197" cy="558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训练流程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7030A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Qwen-3</a:t>
            </a:r>
          </a:p>
          <a:p>
            <a:pPr marL="800100" lvl="1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第一阶段（</a:t>
            </a:r>
            <a:r>
              <a:rPr kumimoji="1"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kumimoji="1" lang="zh-CN" altLang="e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模型在超过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万亿个 </a:t>
            </a: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30TB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上进行了预训练，上下文长度为 </a:t>
            </a:r>
            <a:r>
              <a:rPr kumimoji="1"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 token</a:t>
            </a:r>
            <a:r>
              <a:rPr kumimoji="1"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这一阶段为模型提供了</a:t>
            </a:r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基本的语言技能和通用知识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第二阶段（</a:t>
            </a:r>
            <a:r>
              <a:rPr kumimoji="1" lang="en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S2</a:t>
            </a:r>
            <a:r>
              <a:rPr kumimoji="1" lang="zh-CN" altLang="e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通过增加</a:t>
            </a:r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知识密集型数据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 </a:t>
            </a: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STEM</a:t>
            </a:r>
            <a:r>
              <a:rPr kumimoji="1"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编程和推理任务）的比例来改进数据集，随后模型又在</a:t>
            </a:r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额外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万亿个 </a:t>
            </a: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5TB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上进行了预训练。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最后阶段（</a:t>
            </a:r>
            <a:r>
              <a:rPr kumimoji="1"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S3</a:t>
            </a:r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，使用高质量的</a:t>
            </a:r>
            <a:r>
              <a:rPr kumimoji="1" lang="zh-CN" altLang="en-US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长上下文数据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将上下文长度扩展到 </a:t>
            </a:r>
            <a:r>
              <a:rPr kumimoji="1" lang="en-US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32</a:t>
            </a:r>
            <a:r>
              <a:rPr kumimoji="1" lang="en" altLang="zh-CN" sz="16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 token</a:t>
            </a:r>
            <a:r>
              <a:rPr kumimoji="1"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确保模型能够有效地处理更长的输入。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6F49AA-2CB3-B911-7943-C8B48EB6A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652" y="1424253"/>
            <a:ext cx="6601810" cy="48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3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34BE68-4CF6-545F-5BD2-FC7F1378C7FF}"/>
              </a:ext>
            </a:extLst>
          </p:cNvPr>
          <p:cNvSpPr txBox="1"/>
          <p:nvPr/>
        </p:nvSpPr>
        <p:spPr>
          <a:xfrm>
            <a:off x="417693" y="865530"/>
            <a:ext cx="5444581" cy="242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数据并行（</a:t>
            </a:r>
            <a:r>
              <a:rPr kumimoji="1" lang="en-US" altLang="zh-CN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DP, Data Parallelism</a:t>
            </a:r>
            <a:r>
              <a:rPr kumimoji="1" lang="zh-CN" altLang="en-US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单卡或单个节点能支撑完整模型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MP, Model Parallelism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2D674-DE46-3076-5BDB-D2CF9846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755" y="918583"/>
            <a:ext cx="6067418" cy="20667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0D8332-39AA-61EB-E66C-A02CEE15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617" y="2889555"/>
            <a:ext cx="6275556" cy="36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7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BF1334-A7BE-78DE-A78F-742DE877CEB0}"/>
              </a:ext>
            </a:extLst>
          </p:cNvPr>
          <p:cNvSpPr txBox="1"/>
          <p:nvPr/>
        </p:nvSpPr>
        <p:spPr>
          <a:xfrm>
            <a:off x="417693" y="779266"/>
            <a:ext cx="7697607" cy="194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F1540D-D5F0-9657-6E25-B3CD46BB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83" y="3531020"/>
            <a:ext cx="10527438" cy="31925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F27448-0C46-1A96-345A-F25C7074A7ED}"/>
              </a:ext>
            </a:extLst>
          </p:cNvPr>
          <p:cNvSpPr txBox="1"/>
          <p:nvPr/>
        </p:nvSpPr>
        <p:spPr>
          <a:xfrm>
            <a:off x="1828800" y="1213181"/>
            <a:ext cx="3068516" cy="191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A697D2C7-459D-C830-E40E-EED496469D85}"/>
              </a:ext>
            </a:extLst>
          </p:cNvPr>
          <p:cNvSpPr/>
          <p:nvPr/>
        </p:nvSpPr>
        <p:spPr>
          <a:xfrm>
            <a:off x="2303586" y="1494691"/>
            <a:ext cx="369277" cy="1512277"/>
          </a:xfrm>
          <a:prstGeom prst="leftBrace">
            <a:avLst>
              <a:gd name="adj1" fmla="val 8333"/>
              <a:gd name="adj2" fmla="val 38372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871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06DB98-CF9E-3E90-7BE4-F6D7983ED527}"/>
              </a:ext>
            </a:extLst>
          </p:cNvPr>
          <p:cNvSpPr txBox="1"/>
          <p:nvPr/>
        </p:nvSpPr>
        <p:spPr>
          <a:xfrm>
            <a:off x="417693" y="865530"/>
            <a:ext cx="5444581" cy="3623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B21B5A-7232-A77D-1170-31E38CF1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54" y="4069139"/>
            <a:ext cx="7640429" cy="16978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6FD0E5-BC22-4B0F-2812-CB1323EF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905" y="1869955"/>
            <a:ext cx="7862530" cy="17074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3B6AA6-5788-6F7A-C01A-3AEC0C8813F1}"/>
              </a:ext>
            </a:extLst>
          </p:cNvPr>
          <p:cNvSpPr txBox="1"/>
          <p:nvPr/>
        </p:nvSpPr>
        <p:spPr>
          <a:xfrm>
            <a:off x="5165372" y="1907424"/>
            <a:ext cx="6456063" cy="1607840"/>
          </a:xfrm>
          <a:prstGeom prst="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6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DFF67E-DD20-46DB-11CA-07C64C71B817}"/>
              </a:ext>
            </a:extLst>
          </p:cNvPr>
          <p:cNvSpPr txBox="1"/>
          <p:nvPr/>
        </p:nvSpPr>
        <p:spPr>
          <a:xfrm>
            <a:off x="568647" y="796519"/>
            <a:ext cx="2799353" cy="446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张量并行：</a:t>
            </a:r>
            <a:r>
              <a:rPr kumimoji="1"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Embedding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算子张量并行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2A000C-B113-090E-89E0-E784141F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00" y="1324831"/>
            <a:ext cx="7998707" cy="48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79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35AAC97-2731-0067-3818-CEF24AB648F3}"/>
              </a:ext>
            </a:extLst>
          </p:cNvPr>
          <p:cNvSpPr txBox="1"/>
          <p:nvPr/>
        </p:nvSpPr>
        <p:spPr>
          <a:xfrm>
            <a:off x="417693" y="917289"/>
            <a:ext cx="2554424" cy="4460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张量并行：</a:t>
            </a:r>
            <a:r>
              <a:rPr kumimoji="1" lang="en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矩阵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相乘算子张量并行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4EB4B4-767D-B6DC-F4BD-B402566F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79" y="1283592"/>
            <a:ext cx="6670637" cy="49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3B21-5388-8527-4984-04D62BD2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0CDAE7D5-74B6-DA2C-8CC7-112FDAA1575E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3FA66B9-05FC-3DA1-6DE6-383D668FAE9D}"/>
              </a:ext>
            </a:extLst>
          </p:cNvPr>
          <p:cNvSpPr txBox="1"/>
          <p:nvPr/>
        </p:nvSpPr>
        <p:spPr>
          <a:xfrm>
            <a:off x="417693" y="917289"/>
            <a:ext cx="2554424" cy="3623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EF6885-6A3C-4B21-8B59-53281CEF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77" y="914903"/>
            <a:ext cx="5048584" cy="568176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F1138C-229B-2D0A-B280-AC27D47BE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95"/>
          <a:stretch>
            <a:fillRect/>
          </a:stretch>
        </p:blipFill>
        <p:spPr bwMode="auto">
          <a:xfrm>
            <a:off x="8001001" y="1577732"/>
            <a:ext cx="4070838" cy="193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1E31623-898E-6FF8-2A70-022ECED7C12E}"/>
              </a:ext>
            </a:extLst>
          </p:cNvPr>
          <p:cNvCxnSpPr>
            <a:cxnSpLocks/>
            <a:endCxn id="2052" idx="2"/>
          </p:cNvCxnSpPr>
          <p:nvPr/>
        </p:nvCxnSpPr>
        <p:spPr>
          <a:xfrm flipV="1">
            <a:off x="7789985" y="3516923"/>
            <a:ext cx="2246435" cy="8880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68127B6-F2DF-6494-5BBF-57C369A154EA}"/>
              </a:ext>
            </a:extLst>
          </p:cNvPr>
          <p:cNvSpPr txBox="1"/>
          <p:nvPr/>
        </p:nvSpPr>
        <p:spPr>
          <a:xfrm>
            <a:off x="8217835" y="5609493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目前更好的替代方案是 </a:t>
            </a:r>
            <a:r>
              <a:rPr kumimoji="1" lang="en-US" altLang="zh-CN" dirty="0" err="1">
                <a:solidFill>
                  <a:srgbClr val="FF0000"/>
                </a:solidFill>
              </a:rPr>
              <a:t>DeepEP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 err="1">
                <a:solidFill>
                  <a:srgbClr val="FF0000"/>
                </a:solidFill>
              </a:rPr>
              <a:t>Deepseek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zh-CN" altLang="en-US" dirty="0">
                <a:solidFill>
                  <a:srgbClr val="FF0000"/>
                </a:solidFill>
              </a:rPr>
              <a:t>自研的</a:t>
            </a:r>
            <a:r>
              <a:rPr kumimoji="1" lang="en-US" altLang="zh-CN" dirty="0" err="1">
                <a:solidFill>
                  <a:srgbClr val="FF0000"/>
                </a:solidFill>
              </a:rPr>
              <a:t>MoE</a:t>
            </a:r>
            <a:r>
              <a:rPr kumimoji="1" lang="zh-CN" altLang="en-US" dirty="0">
                <a:solidFill>
                  <a:srgbClr val="FF0000"/>
                </a:solidFill>
              </a:rPr>
              <a:t>并行计算套件！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AA3E04-98D1-E161-5FF2-983EB075B232}"/>
              </a:ext>
            </a:extLst>
          </p:cNvPr>
          <p:cNvSpPr txBox="1"/>
          <p:nvPr/>
        </p:nvSpPr>
        <p:spPr>
          <a:xfrm>
            <a:off x="8801100" y="1081454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Google </a:t>
            </a:r>
            <a:r>
              <a:rPr kumimoji="1" lang="en-US" altLang="zh-CN" dirty="0" err="1"/>
              <a:t>Gshard</a:t>
            </a:r>
            <a:r>
              <a:rPr kumimoji="1" lang="en-US" altLang="zh-CN" dirty="0"/>
              <a:t> </a:t>
            </a:r>
            <a:r>
              <a:rPr kumimoji="1" lang="zh-CN" altLang="en-US" dirty="0"/>
              <a:t>策略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2468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2B05-77A5-DAB4-D84B-FCA4FD070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A699A4AE-41B9-2531-A13F-7853DE435155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385433-27E7-B91E-C790-68BC5BB858EB}"/>
              </a:ext>
            </a:extLst>
          </p:cNvPr>
          <p:cNvSpPr txBox="1"/>
          <p:nvPr/>
        </p:nvSpPr>
        <p:spPr>
          <a:xfrm>
            <a:off x="417693" y="917289"/>
            <a:ext cx="2554424" cy="3623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84D11A-41A3-4A2F-1D99-8DBF3CD3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269" y="2054386"/>
            <a:ext cx="8515694" cy="39947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A4EE6C0-1B18-B45E-0C21-E32273B7B5E1}"/>
              </a:ext>
            </a:extLst>
          </p:cNvPr>
          <p:cNvSpPr txBox="1"/>
          <p:nvPr/>
        </p:nvSpPr>
        <p:spPr>
          <a:xfrm>
            <a:off x="4290646" y="1081454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两种不同的序列并行策略：</a:t>
            </a:r>
            <a:r>
              <a:rPr kumimoji="1" lang="en-US" altLang="zh-CN" dirty="0"/>
              <a:t>Ulysses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Ring-Attn</a:t>
            </a:r>
          </a:p>
          <a:p>
            <a:r>
              <a:rPr kumimoji="1" lang="en-US" altLang="zh-CN" dirty="0"/>
              <a:t>Ulysses</a:t>
            </a:r>
            <a:r>
              <a:rPr kumimoji="1" lang="zh-CN" altLang="en-US" dirty="0"/>
              <a:t> 本质是</a:t>
            </a:r>
            <a:r>
              <a:rPr kumimoji="1" lang="en-US" altLang="zh-CN" dirty="0"/>
              <a:t>Head</a:t>
            </a:r>
            <a:r>
              <a:rPr kumimoji="1" lang="zh-CN" altLang="en-US" dirty="0"/>
              <a:t>并行策略，而</a:t>
            </a:r>
            <a:r>
              <a:rPr kumimoji="1" lang="en-US" altLang="zh-CN" dirty="0"/>
              <a:t>Ring-Attn</a:t>
            </a:r>
            <a:r>
              <a:rPr kumimoji="1" lang="zh-CN" altLang="en-US" dirty="0"/>
              <a:t>做了一个</a:t>
            </a:r>
            <a:r>
              <a:rPr kumimoji="1" lang="en-US" altLang="zh-CN" dirty="0"/>
              <a:t>A2A</a:t>
            </a:r>
            <a:r>
              <a:rPr kumimoji="1" lang="zh-CN" altLang="en-US" dirty="0"/>
              <a:t>操作更节省显存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993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7"/>
          <p:cNvSpPr txBox="1"/>
          <p:nvPr/>
        </p:nvSpPr>
        <p:spPr>
          <a:xfrm>
            <a:off x="417693" y="158873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从哪里找数据？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内容占位符 11">
            <a:extLst>
              <a:ext uri="{FF2B5EF4-FFF2-40B4-BE49-F238E27FC236}">
                <a16:creationId xmlns:a16="http://schemas.microsoft.com/office/drawing/2014/main" id="{91D77F2C-F71E-397A-B6BC-3A069B583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2" y="917162"/>
            <a:ext cx="3663463" cy="578196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大模型开源训练框架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苹果公司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华盛顿大学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240T+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5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85FE30-F151-78A5-6C6D-BA30EC4E2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9" y="3525044"/>
            <a:ext cx="9799545" cy="2716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2231A-4067-84DF-886A-F6A776176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337" y="997325"/>
            <a:ext cx="7111004" cy="14798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2A4371-D1D1-A357-5C55-AA11936B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534" y="2443882"/>
            <a:ext cx="6654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1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11F7C-48E3-2C5F-E6EC-448D9DB8C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214B3A42-AAB0-ADAA-0C86-4330C6D84F81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26B921-4B01-BB14-02B7-9D729B2F9F68}"/>
              </a:ext>
            </a:extLst>
          </p:cNvPr>
          <p:cNvSpPr txBox="1"/>
          <p:nvPr/>
        </p:nvSpPr>
        <p:spPr>
          <a:xfrm>
            <a:off x="417693" y="917289"/>
            <a:ext cx="2554424" cy="3623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流水线并行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张量并行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专家并行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序列并行</a:t>
            </a:r>
            <a:endParaRPr kumimoji="1"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39539B-30D5-C342-797B-AABECDC5AB20}"/>
              </a:ext>
            </a:extLst>
          </p:cNvPr>
          <p:cNvSpPr txBox="1"/>
          <p:nvPr/>
        </p:nvSpPr>
        <p:spPr>
          <a:xfrm>
            <a:off x="3754315" y="1608992"/>
            <a:ext cx="695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两种结合的方案</a:t>
            </a:r>
            <a:r>
              <a:rPr kumimoji="1" lang="zh-CN" altLang="en-US" dirty="0"/>
              <a:t>：采用大块</a:t>
            </a:r>
            <a:r>
              <a:rPr kumimoji="1" lang="en-US" altLang="zh-CN" dirty="0"/>
              <a:t>Ring</a:t>
            </a:r>
            <a:r>
              <a:rPr kumimoji="1" lang="zh-CN" altLang="en-US" dirty="0"/>
              <a:t>，块内</a:t>
            </a:r>
            <a:r>
              <a:rPr kumimoji="1" lang="en-US" altLang="zh-CN" dirty="0"/>
              <a:t>Ulysses</a:t>
            </a:r>
            <a:r>
              <a:rPr kumimoji="1" lang="zh-CN" altLang="en-US" dirty="0"/>
              <a:t>方法加速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节省显存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8B00BE-9CEC-F9F1-3345-A1220C51C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562" y="2780542"/>
            <a:ext cx="9116360" cy="32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60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0969FD-8261-6233-9571-5AAD11002804}"/>
              </a:ext>
            </a:extLst>
          </p:cNvPr>
          <p:cNvSpPr txBox="1"/>
          <p:nvPr/>
        </p:nvSpPr>
        <p:spPr>
          <a:xfrm>
            <a:off x="417693" y="848278"/>
            <a:ext cx="2554424" cy="1949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混合并行加速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70000"/>
              </a:lnSpc>
              <a:buFont typeface="Wingdings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模型并行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7A4234-C0C1-4691-C615-7A9634FC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400" y="1732839"/>
            <a:ext cx="9156168" cy="44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8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D4AE92C-55E7-0EBD-6F4C-5DA6A4D2FB9B}"/>
              </a:ext>
            </a:extLst>
          </p:cNvPr>
          <p:cNvSpPr txBox="1"/>
          <p:nvPr/>
        </p:nvSpPr>
        <p:spPr>
          <a:xfrm>
            <a:off x="417693" y="796520"/>
            <a:ext cx="2554424" cy="10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数值类型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A6514-1562-C6AF-133A-3207BAC37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13" y="1673917"/>
            <a:ext cx="10451943" cy="467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0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0C993D-3199-8F38-C5BE-1974D91C9A9D}"/>
              </a:ext>
            </a:extLst>
          </p:cNvPr>
          <p:cNvSpPr txBox="1"/>
          <p:nvPr/>
        </p:nvSpPr>
        <p:spPr>
          <a:xfrm>
            <a:off x="417693" y="789865"/>
            <a:ext cx="2554424" cy="10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混合精度优化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29B733-7F66-1466-75C2-D7E244809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510" y="1043623"/>
            <a:ext cx="6751449" cy="56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8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6001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7.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大模型训练最大的不同是什么？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EE1FA5-A4CA-1669-E9AB-F393511AFA28}"/>
              </a:ext>
            </a:extLst>
          </p:cNvPr>
          <p:cNvSpPr txBox="1"/>
          <p:nvPr/>
        </p:nvSpPr>
        <p:spPr>
          <a:xfrm>
            <a:off x="417693" y="789641"/>
            <a:ext cx="2554424" cy="10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零冗余优化器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15FF3-7AF1-82E8-FB81-E1A2FC3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714" y="897616"/>
            <a:ext cx="7772400" cy="33847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B700EB-7E88-C8E5-35A7-3F7896A38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714" y="4374257"/>
            <a:ext cx="7772400" cy="23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67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如何评估大模型性能？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7EBEFD-6E14-BDD5-D26C-A92E68EE79B5}"/>
              </a:ext>
            </a:extLst>
          </p:cNvPr>
          <p:cNvSpPr txBox="1"/>
          <p:nvPr/>
        </p:nvSpPr>
        <p:spPr>
          <a:xfrm>
            <a:off x="637658" y="848279"/>
            <a:ext cx="2554424" cy="404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评测基准和方法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有参考答案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相对比较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特定场景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0B95B-704C-078D-D484-9780F20B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125" y="1057230"/>
            <a:ext cx="8240023" cy="53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56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如何评估大模型性能？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483F16-3EEC-C86E-24CB-F1EE6910F2CA}"/>
              </a:ext>
            </a:extLst>
          </p:cNvPr>
          <p:cNvSpPr txBox="1"/>
          <p:nvPr/>
        </p:nvSpPr>
        <p:spPr>
          <a:xfrm>
            <a:off x="568648" y="813773"/>
            <a:ext cx="2554424" cy="404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评测基准和方法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有参考答案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相对比较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特定场景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6E46E6-0FEC-8E80-86F5-FEF94E84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05" y="840887"/>
            <a:ext cx="7772400" cy="56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41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8.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如何评估大模型性能？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56C26D-500E-4B01-66DB-C3CF073479A9}"/>
              </a:ext>
            </a:extLst>
          </p:cNvPr>
          <p:cNvSpPr txBox="1"/>
          <p:nvPr/>
        </p:nvSpPr>
        <p:spPr>
          <a:xfrm>
            <a:off x="568647" y="747564"/>
            <a:ext cx="2554424" cy="4042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评测基准和方法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有参考答案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相对比较</a:t>
            </a:r>
            <a:endParaRPr kumimoji="1" lang="en-US" altLang="zh-CN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复杂任务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sz="20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特定场景</a:t>
            </a:r>
            <a:endParaRPr kumimoji="1"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调用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endParaRPr kumimoji="1" lang="en-US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719077-183D-D24A-3FA3-15F47C1B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60" y="855539"/>
            <a:ext cx="5273882" cy="58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00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1413-2222-CFC3-C0EC-F56B5368E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0F06F867-AF64-E582-079E-5C7F08CF1B48}"/>
              </a:ext>
            </a:extLst>
          </p:cNvPr>
          <p:cNvSpPr txBox="1"/>
          <p:nvPr/>
        </p:nvSpPr>
        <p:spPr>
          <a:xfrm>
            <a:off x="417693" y="162712"/>
            <a:ext cx="2924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9.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大模型选型？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4D7486-6F01-7590-B05D-A5C5BE52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3333"/>
            <a:ext cx="10788161" cy="427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003094E-1E0D-34D5-64A4-07E9C41CE59F}"/>
              </a:ext>
            </a:extLst>
          </p:cNvPr>
          <p:cNvSpPr txBox="1"/>
          <p:nvPr/>
        </p:nvSpPr>
        <p:spPr>
          <a:xfrm>
            <a:off x="3145449" y="857602"/>
            <a:ext cx="6097464" cy="1442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小模型结构快速验证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Scale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数据到大模型上刷榜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70000"/>
              </a:lnSpc>
              <a:buFont typeface="+mj-ea"/>
              <a:buAutoNum type="circleNumDbPlain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然后反向从大模型蒸馏到小模型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349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大模型训练小结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72A775-1DF2-7910-500E-C7AA74E8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76" y="939001"/>
            <a:ext cx="7040276" cy="55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7"/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FFA161-841F-9F9F-6FC3-0469A72F5FAE}"/>
              </a:ext>
            </a:extLst>
          </p:cNvPr>
          <p:cNvSpPr txBox="1"/>
          <p:nvPr/>
        </p:nvSpPr>
        <p:spPr>
          <a:xfrm>
            <a:off x="710646" y="832318"/>
            <a:ext cx="4775753" cy="5626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2000" b="1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互联网数据清洗</a:t>
            </a:r>
            <a:endParaRPr kumimoji="1" lang="en-US" altLang="zh-CN" sz="2000" b="1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规则清洗（如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cookie,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导航栏等）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去重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去除网页内重复语料（约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70%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）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语言检测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删除语言困惑度高的网页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分类语料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语言模型过滤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对每个语种，用</a:t>
            </a:r>
            <a:r>
              <a:rPr kumimoji="1" lang="en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5-gram</a:t>
            </a:r>
            <a:r>
              <a:rPr kumimoji="1" lang="zh-CN" altLang="e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语言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模型过滤高困惑度语料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  <a:endParaRPr kumimoji="1" lang="en-US" altLang="zh-CN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广告内容太多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黄赌毒</a:t>
            </a:r>
            <a:endParaRPr kumimoji="1" lang="en-US" altLang="zh-CN" sz="16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4FCD5B1-2DB0-6745-99DB-BC4D8DDC9CC2}"/>
              </a:ext>
            </a:extLst>
          </p:cNvPr>
          <p:cNvGrpSpPr/>
          <p:nvPr/>
        </p:nvGrpSpPr>
        <p:grpSpPr>
          <a:xfrm>
            <a:off x="6362471" y="978837"/>
            <a:ext cx="4496258" cy="3578815"/>
            <a:chOff x="6730542" y="612185"/>
            <a:chExt cx="4496258" cy="357881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1CE6940-0A5C-F549-88CB-028CEE7D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0542" y="677333"/>
              <a:ext cx="4265542" cy="263948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4D3C5E8-B05C-594E-A0BE-5656DF491284}"/>
                </a:ext>
              </a:extLst>
            </p:cNvPr>
            <p:cNvSpPr txBox="1"/>
            <p:nvPr/>
          </p:nvSpPr>
          <p:spPr>
            <a:xfrm>
              <a:off x="6769275" y="3440947"/>
              <a:ext cx="4347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C4, Pile</a:t>
              </a:r>
              <a:r>
                <a:rPr kumimoji="1"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等主流预训练数据集的重要数据来源：</a:t>
              </a:r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Common</a:t>
              </a:r>
              <a:r>
                <a:rPr kumimoji="1"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Crawl</a:t>
              </a:r>
            </a:p>
            <a:p>
              <a:endParaRPr kumimoji="1"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Common Crawl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是一个非营利组织，它每月从数亿个网页中爬取几百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的原始数据，并将这些数据供给公众使用。上图是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2023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27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-6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11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日爬取的数据。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6F607D-DB4B-D243-9AF0-20028714B982}"/>
                </a:ext>
              </a:extLst>
            </p:cNvPr>
            <p:cNvSpPr/>
            <p:nvPr/>
          </p:nvSpPr>
          <p:spPr>
            <a:xfrm>
              <a:off x="6730542" y="612185"/>
              <a:ext cx="4487791" cy="35788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9288A744-B4F0-9B46-B9C9-7C054EC27D3F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42" y="3416274"/>
              <a:ext cx="4496258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798CB9B-C6F9-C1C8-23D6-49C306A3EAD0}"/>
              </a:ext>
            </a:extLst>
          </p:cNvPr>
          <p:cNvSpPr txBox="1"/>
          <p:nvPr/>
        </p:nvSpPr>
        <p:spPr>
          <a:xfrm flipH="1">
            <a:off x="6253605" y="4675887"/>
            <a:ext cx="4297006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</a:t>
            </a:r>
            <a:r>
              <a:rPr kumimoji="1"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Crawl</a:t>
            </a:r>
            <a:r>
              <a:rPr kumimoji="1"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清洗速度</a:t>
            </a:r>
            <a:endParaRPr kumimoji="1" lang="en-US" altLang="zh-CN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10,240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处理速度：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1T/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0746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OpenBA-15B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效果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0F3209-3D36-FBF9-833B-27E8FDC7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337569" y="1179838"/>
            <a:ext cx="4332890" cy="19647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8D13FDF-1C4E-9EF3-8F01-341CDF4583D3}"/>
              </a:ext>
            </a:extLst>
          </p:cNvPr>
          <p:cNvSpPr txBox="1"/>
          <p:nvPr/>
        </p:nvSpPr>
        <p:spPr>
          <a:xfrm>
            <a:off x="411522" y="957366"/>
            <a:ext cx="5455767" cy="548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计算开销分析</a:t>
            </a:r>
            <a:endParaRPr kumimoji="1" lang="en-US" altLang="zh-CN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二氧化碳排放</a:t>
            </a:r>
            <a:r>
              <a:rPr kumimoji="1"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:</a:t>
            </a:r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6.5</a:t>
            </a:r>
            <a:r>
              <a:rPr kumimoji="1"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&lt;&lt;</a:t>
            </a: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LLaMA-7B</a:t>
            </a:r>
            <a:r>
              <a:rPr kumimoji="1" lang="zh-CN" altLang="en-US" sz="1600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&amp;</a:t>
            </a:r>
            <a:r>
              <a:rPr kumimoji="1" lang="zh-CN" altLang="en-US" sz="1600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dirty="0" err="1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ChatGLM</a:t>
            </a:r>
            <a:endParaRPr kumimoji="1" lang="en-US" altLang="zh-CN" sz="1600" dirty="0">
              <a:highlight>
                <a:srgbClr val="FFFF00"/>
              </a:highlight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 err="1">
                <a:latin typeface="FangSong" panose="02010609060101010101" pitchFamily="49" charset="-122"/>
                <a:ea typeface="FangSong" panose="02010609060101010101" pitchFamily="49" charset="-122"/>
              </a:rPr>
              <a:t>SuperGLUE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GPT-3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BELEBELE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benchmark(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阅读理解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LLaMA-70B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MMLU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BLOOM-176B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CMMLU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BatGPT-15B</a:t>
            </a: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 和 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ChatGLM-6B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C-Eval</a:t>
            </a:r>
            <a:r>
              <a:rPr kumimoji="1" lang="zh-CN" altLang="en-US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Hard</a:t>
            </a: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GLM-130B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BBH</a:t>
            </a:r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benchmark</a:t>
            </a:r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（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Reasoning</a:t>
            </a:r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）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&amp;</a:t>
            </a:r>
            <a:r>
              <a:rPr kumimoji="1" lang="zh-CN" altLang="en-US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 </a:t>
            </a:r>
            <a:r>
              <a:rPr kumimoji="1" lang="en-US" altLang="zh-CN" sz="1600" b="1" dirty="0">
                <a:latin typeface="FangSong" panose="02010609060101010101" pitchFamily="49" charset="-122"/>
                <a:ea typeface="FangSong" panose="02010609060101010101" pitchFamily="49" charset="-122"/>
              </a:rPr>
              <a:t>NMT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均超过</a:t>
            </a:r>
            <a:r>
              <a:rPr kumimoji="1" lang="en-US" altLang="zh-CN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Baichuan-7B</a:t>
            </a:r>
            <a:r>
              <a:rPr kumimoji="1" lang="zh-CN" altLang="en-US" sz="1600" b="1" dirty="0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和</a:t>
            </a:r>
            <a:r>
              <a:rPr kumimoji="1" lang="en-US" altLang="zh-CN" sz="1600" b="1" dirty="0" err="1">
                <a:highlight>
                  <a:srgbClr val="FFFF00"/>
                </a:highlight>
                <a:latin typeface="FangSong" panose="02010609060101010101" pitchFamily="49" charset="-122"/>
                <a:ea typeface="FangSong" panose="02010609060101010101" pitchFamily="49" charset="-122"/>
              </a:rPr>
              <a:t>ChatGLM</a:t>
            </a:r>
            <a:endParaRPr kumimoji="1" lang="en-US" altLang="zh-CN" sz="1600" b="1" dirty="0">
              <a:highlight>
                <a:srgbClr val="FFFF00"/>
              </a:highlight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6D038F-5D88-D75A-7D43-7FD8BDECB0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67289" y="1829897"/>
            <a:ext cx="3694991" cy="1847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774C43-4B1C-1594-D2DB-823D15952E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8053" y="2502863"/>
            <a:ext cx="3920128" cy="13539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F8F182-4A74-6A27-02F3-6AC28796CD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7018563" y="3080178"/>
            <a:ext cx="3733305" cy="1573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4CD3C9-889B-1BF9-DAB1-166FDFBF4D5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7644038" y="3725015"/>
            <a:ext cx="3376293" cy="10351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8BAA03-C05F-CFFD-60A1-F25D7256D5A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029529" y="4437489"/>
            <a:ext cx="3426644" cy="12056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48C295-B59F-1150-051C-8DC0F03B502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8380114" y="5134305"/>
            <a:ext cx="3482568" cy="12228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EE4BBEE-2A47-D493-202A-CAAAE1A35766}"/>
              </a:ext>
            </a:extLst>
          </p:cNvPr>
          <p:cNvSpPr txBox="1"/>
          <p:nvPr/>
        </p:nvSpPr>
        <p:spPr>
          <a:xfrm>
            <a:off x="5427425" y="1226496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计算开销分析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13F187-FD0D-4207-72A1-7D1A4F8F0DD3}"/>
              </a:ext>
            </a:extLst>
          </p:cNvPr>
          <p:cNvSpPr txBox="1"/>
          <p:nvPr/>
        </p:nvSpPr>
        <p:spPr>
          <a:xfrm>
            <a:off x="5867289" y="1844874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0000"/>
                </a:solidFill>
              </a:rPr>
              <a:t>SuperGLEU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954018C-7E4F-6A35-AA44-F828B1A6EEE9}"/>
              </a:ext>
            </a:extLst>
          </p:cNvPr>
          <p:cNvSpPr txBox="1"/>
          <p:nvPr/>
        </p:nvSpPr>
        <p:spPr>
          <a:xfrm>
            <a:off x="6497676" y="2472657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BELEBELE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82741E-2F0A-D90B-93D5-49BFCE64B7D7}"/>
              </a:ext>
            </a:extLst>
          </p:cNvPr>
          <p:cNvSpPr txBox="1"/>
          <p:nvPr/>
        </p:nvSpPr>
        <p:spPr>
          <a:xfrm>
            <a:off x="7018562" y="3076058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MMLU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9CCB6B-DFD7-C4F5-DBC4-E576E9399C03}"/>
              </a:ext>
            </a:extLst>
          </p:cNvPr>
          <p:cNvSpPr txBox="1"/>
          <p:nvPr/>
        </p:nvSpPr>
        <p:spPr>
          <a:xfrm>
            <a:off x="7584545" y="3726796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CMMLU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99D07E4-D8C4-C54D-0ABE-2B24FBBD42F4}"/>
              </a:ext>
            </a:extLst>
          </p:cNvPr>
          <p:cNvSpPr txBox="1"/>
          <p:nvPr/>
        </p:nvSpPr>
        <p:spPr>
          <a:xfrm>
            <a:off x="8029529" y="4391313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C-Eval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96658D-FE4A-74A7-2F1E-57A8D673F657}"/>
              </a:ext>
            </a:extLst>
          </p:cNvPr>
          <p:cNvSpPr txBox="1"/>
          <p:nvPr/>
        </p:nvSpPr>
        <p:spPr>
          <a:xfrm>
            <a:off x="8380113" y="5067384"/>
            <a:ext cx="159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0000"/>
                </a:solidFill>
              </a:rPr>
              <a:t>BBH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&amp;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NMT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2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7">
            <a:extLst>
              <a:ext uri="{FF2B5EF4-FFF2-40B4-BE49-F238E27FC236}">
                <a16:creationId xmlns:a16="http://schemas.microsoft.com/office/drawing/2014/main" id="{50DB78F8-4A7F-5C1F-3E29-D372ADD38F0A}"/>
              </a:ext>
            </a:extLst>
          </p:cNvPr>
          <p:cNvSpPr txBox="1"/>
          <p:nvPr/>
        </p:nvSpPr>
        <p:spPr>
          <a:xfrm>
            <a:off x="417693" y="162712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OpenBA-15B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效果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912BAE-3252-E50B-1D2B-C42FB43F9C72}"/>
              </a:ext>
            </a:extLst>
          </p:cNvPr>
          <p:cNvSpPr txBox="1"/>
          <p:nvPr/>
        </p:nvSpPr>
        <p:spPr>
          <a:xfrm>
            <a:off x="417693" y="829427"/>
            <a:ext cx="3275135" cy="1927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OpenBA-V1</a:t>
            </a:r>
            <a:r>
              <a:rPr kumimoji="1" lang="zh-CN" altLang="en-US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预训练模型</a:t>
            </a:r>
            <a:endParaRPr kumimoji="1" lang="en-US" altLang="zh-CN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非对称结构</a:t>
            </a:r>
            <a:endParaRPr kumimoji="1" lang="en-US" altLang="zh-CN" sz="16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只基于开源数据</a:t>
            </a:r>
            <a:endParaRPr kumimoji="1" lang="en-US" altLang="zh-CN" sz="16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全流程细节和开源</a:t>
            </a:r>
            <a:endParaRPr kumimoji="1" lang="en-US" altLang="zh-CN" sz="16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多个预训练节点参数</a:t>
            </a:r>
            <a:endParaRPr kumimoji="1" lang="en-US" altLang="zh-CN" sz="16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24F97653-A839-2CA0-9E96-4C039A4D4BF0}"/>
              </a:ext>
            </a:extLst>
          </p:cNvPr>
          <p:cNvGrpSpPr/>
          <p:nvPr/>
        </p:nvGrpSpPr>
        <p:grpSpPr>
          <a:xfrm>
            <a:off x="4971605" y="942356"/>
            <a:ext cx="3897996" cy="4195047"/>
            <a:chOff x="379428" y="1609880"/>
            <a:chExt cx="4335404" cy="3890493"/>
          </a:xfrm>
        </p:grpSpPr>
        <p:pic>
          <p:nvPicPr>
            <p:cNvPr id="5" name="Picture 1">
              <a:extLst>
                <a:ext uri="{FF2B5EF4-FFF2-40B4-BE49-F238E27FC236}">
                  <a16:creationId xmlns:a16="http://schemas.microsoft.com/office/drawing/2014/main" id="{69AB3F4A-AA5D-6FE5-8CFE-E71137245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428" y="1633193"/>
              <a:ext cx="4335404" cy="3867180"/>
            </a:xfrm>
            <a:prstGeom prst="rect">
              <a:avLst/>
            </a:prstGeom>
          </p:spPr>
        </p:pic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86E53E8-1C07-A6D6-DB83-DCE7FA99E80F}"/>
                </a:ext>
              </a:extLst>
            </p:cNvPr>
            <p:cNvSpPr/>
            <p:nvPr/>
          </p:nvSpPr>
          <p:spPr>
            <a:xfrm>
              <a:off x="379428" y="1609880"/>
              <a:ext cx="4335404" cy="386718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:a16="http://schemas.microsoft.com/office/drawing/2014/main" id="{8236E96F-91BF-734E-D205-A83220DCF400}"/>
              </a:ext>
            </a:extLst>
          </p:cNvPr>
          <p:cNvGrpSpPr/>
          <p:nvPr/>
        </p:nvGrpSpPr>
        <p:grpSpPr>
          <a:xfrm>
            <a:off x="4971607" y="5186539"/>
            <a:ext cx="3897997" cy="1354098"/>
            <a:chOff x="5150816" y="691213"/>
            <a:chExt cx="6434253" cy="20809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840A3D-BCFD-774D-FD3F-50F811797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0817" y="691213"/>
              <a:ext cx="6434252" cy="2080994"/>
            </a:xfrm>
            <a:prstGeom prst="rect">
              <a:avLst/>
            </a:prstGeom>
          </p:spPr>
        </p:pic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7094FC19-A1FF-D342-1246-4FEFE441B5ED}"/>
                </a:ext>
              </a:extLst>
            </p:cNvPr>
            <p:cNvSpPr/>
            <p:nvPr/>
          </p:nvSpPr>
          <p:spPr>
            <a:xfrm>
              <a:off x="5150816" y="691214"/>
              <a:ext cx="6434252" cy="208099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48A79984-FB8A-C4A5-37B9-251A4E6CB1FC}"/>
              </a:ext>
            </a:extLst>
          </p:cNvPr>
          <p:cNvGrpSpPr/>
          <p:nvPr/>
        </p:nvGrpSpPr>
        <p:grpSpPr>
          <a:xfrm>
            <a:off x="8947269" y="937686"/>
            <a:ext cx="2642679" cy="2802997"/>
            <a:chOff x="5073190" y="3064429"/>
            <a:chExt cx="2743201" cy="343582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7463D85-4221-E3F8-DB2E-39A8A3B75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3191" y="3087657"/>
              <a:ext cx="2743200" cy="3412593"/>
            </a:xfrm>
            <a:prstGeom prst="rect">
              <a:avLst/>
            </a:prstGeom>
          </p:spPr>
        </p:pic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E517A00A-1D98-50DB-031F-DB09D8666177}"/>
                </a:ext>
              </a:extLst>
            </p:cNvPr>
            <p:cNvSpPr/>
            <p:nvPr/>
          </p:nvSpPr>
          <p:spPr>
            <a:xfrm>
              <a:off x="5073190" y="3064429"/>
              <a:ext cx="2743200" cy="343582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19030364-6A38-E539-E7B2-21638B2EA430}"/>
              </a:ext>
            </a:extLst>
          </p:cNvPr>
          <p:cNvGrpSpPr/>
          <p:nvPr/>
        </p:nvGrpSpPr>
        <p:grpSpPr>
          <a:xfrm>
            <a:off x="8947269" y="3811022"/>
            <a:ext cx="2642680" cy="2729615"/>
            <a:chOff x="8341129" y="1424223"/>
            <a:chExt cx="3142043" cy="332686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885D9E1-6E79-5216-7439-A72773E93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41130" y="1424223"/>
              <a:ext cx="3142042" cy="3326868"/>
            </a:xfrm>
            <a:prstGeom prst="rect">
              <a:avLst/>
            </a:prstGeom>
          </p:spPr>
        </p:pic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99916AEE-81F7-BA3A-0F2F-D6371C01A454}"/>
                </a:ext>
              </a:extLst>
            </p:cNvPr>
            <p:cNvSpPr/>
            <p:nvPr/>
          </p:nvSpPr>
          <p:spPr>
            <a:xfrm>
              <a:off x="8341129" y="1424223"/>
              <a:ext cx="3142043" cy="332686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6" name="文本框 8">
            <a:extLst>
              <a:ext uri="{FF2B5EF4-FFF2-40B4-BE49-F238E27FC236}">
                <a16:creationId xmlns:a16="http://schemas.microsoft.com/office/drawing/2014/main" id="{D4248F28-B630-7A93-AC3A-0C48A8CA6953}"/>
              </a:ext>
            </a:extLst>
          </p:cNvPr>
          <p:cNvSpPr txBox="1"/>
          <p:nvPr/>
        </p:nvSpPr>
        <p:spPr>
          <a:xfrm>
            <a:off x="417693" y="3598333"/>
            <a:ext cx="3752683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项目意义</a:t>
            </a:r>
            <a:endParaRPr kumimoji="1" lang="en-US" altLang="zh-CN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追踪模型能力产生的过程</a:t>
            </a:r>
            <a:endParaRPr kumimoji="1" lang="en-US" altLang="zh-CN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壮大国产开源社区</a:t>
            </a:r>
            <a:endParaRPr kumimoji="1" lang="en-US" altLang="zh-CN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人才培养</a:t>
            </a:r>
            <a:r>
              <a:rPr kumimoji="1" lang="en-US" altLang="zh-CN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团队建设</a:t>
            </a:r>
            <a:endParaRPr kumimoji="1" lang="en-US" altLang="zh-CN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丰富模型家族</a:t>
            </a:r>
            <a:endParaRPr kumimoji="1" lang="en-US" altLang="zh-CN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69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842D3C3F-2525-BD4A-AA7F-DB35AE94DE28}"/>
              </a:ext>
            </a:extLst>
          </p:cNvPr>
          <p:cNvSpPr txBox="1"/>
          <p:nvPr/>
        </p:nvSpPr>
        <p:spPr>
          <a:xfrm>
            <a:off x="1063869" y="873937"/>
            <a:ext cx="5861187" cy="466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kumimoji="1" lang="en-US" altLang="zh-CN" sz="2000" b="1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2000" b="1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多种来源数据精洗</a:t>
            </a:r>
            <a:endParaRPr kumimoji="1" lang="en-US" altLang="zh-CN" sz="2000" b="1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隐私过滤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移除邮箱，电话号码等潜在的个人信息。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去重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字符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/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段落级别：去除冗余的重复字符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/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句段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文档级别：根据最长三句的哈希值进行数据集内和数据集间去重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异常数据过滤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移除过短数据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移除包含异常字符数据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endParaRPr kumimoji="1" lang="en-US" altLang="zh-CN" b="1" u="sng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97DB6A-2C1F-884E-81CF-C88B51091501}"/>
              </a:ext>
            </a:extLst>
          </p:cNvPr>
          <p:cNvSpPr/>
          <p:nvPr/>
        </p:nvSpPr>
        <p:spPr>
          <a:xfrm>
            <a:off x="7010749" y="873937"/>
            <a:ext cx="6096000" cy="2151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zh-CN" altLang="en-US" sz="20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构建内存映射数据集</a:t>
            </a:r>
            <a:endParaRPr kumimoji="1" lang="en-US" altLang="zh-CN" sz="2000" b="1" dirty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构建二进制</a:t>
            </a:r>
            <a:r>
              <a: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MMAP</a:t>
            </a: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数据集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只存储</a:t>
            </a:r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tokenize</a:t>
            </a: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后的整数数组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内存映射，防止内存溢出</a:t>
            </a: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ü"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2" name="TextBox 27">
            <a:extLst>
              <a:ext uri="{FF2B5EF4-FFF2-40B4-BE49-F238E27FC236}">
                <a16:creationId xmlns:a16="http://schemas.microsoft.com/office/drawing/2014/main" id="{AE1ED976-C60F-D67F-B4F9-A777C5B92BE3}"/>
              </a:ext>
            </a:extLst>
          </p:cNvPr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>
            <a:extLst>
              <a:ext uri="{FF2B5EF4-FFF2-40B4-BE49-F238E27FC236}">
                <a16:creationId xmlns:a16="http://schemas.microsoft.com/office/drawing/2014/main" id="{92FCE9A1-DCEC-2E91-E773-2151CB1DF28E}"/>
              </a:ext>
            </a:extLst>
          </p:cNvPr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11">
            <a:extLst>
              <a:ext uri="{FF2B5EF4-FFF2-40B4-BE49-F238E27FC236}">
                <a16:creationId xmlns:a16="http://schemas.microsoft.com/office/drawing/2014/main" id="{804BA228-DD20-0858-2F12-81D07739A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2" y="771696"/>
            <a:ext cx="3663463" cy="57819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通用预训练数据清洗过程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规则清洗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去重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基于模型的过滤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隐私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安全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15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A5259E-5EB1-F139-B1A2-BF13B975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481" y="2787921"/>
            <a:ext cx="8534080" cy="3763183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BE213A47-9E86-CE5F-D611-A6AED47565AC}"/>
              </a:ext>
            </a:extLst>
          </p:cNvPr>
          <p:cNvSpPr/>
          <p:nvPr/>
        </p:nvSpPr>
        <p:spPr>
          <a:xfrm>
            <a:off x="3601535" y="2131958"/>
            <a:ext cx="6831971" cy="47340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E62739-8007-89A9-70CD-9118259F8023}"/>
              </a:ext>
            </a:extLst>
          </p:cNvPr>
          <p:cNvSpPr txBox="1"/>
          <p:nvPr/>
        </p:nvSpPr>
        <p:spPr>
          <a:xfrm>
            <a:off x="7886248" y="1764729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数据越洗越少</a:t>
            </a:r>
          </a:p>
        </p:txBody>
      </p:sp>
    </p:spTree>
    <p:extLst>
      <p:ext uri="{BB962C8B-B14F-4D97-AF65-F5344CB8AC3E}">
        <p14:creationId xmlns:p14="http://schemas.microsoft.com/office/powerpoint/2010/main" val="388097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>
            <a:extLst>
              <a:ext uri="{FF2B5EF4-FFF2-40B4-BE49-F238E27FC236}">
                <a16:creationId xmlns:a16="http://schemas.microsoft.com/office/drawing/2014/main" id="{92FCE9A1-DCEC-2E91-E773-2151CB1DF28E}"/>
              </a:ext>
            </a:extLst>
          </p:cNvPr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11">
            <a:extLst>
              <a:ext uri="{FF2B5EF4-FFF2-40B4-BE49-F238E27FC236}">
                <a16:creationId xmlns:a16="http://schemas.microsoft.com/office/drawing/2014/main" id="{5D5980FA-AC7E-7020-9D7B-E934DAE73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00" y="763144"/>
            <a:ext cx="4452259" cy="59263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自己洗行不行？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成本极高</a:t>
            </a:r>
            <a:endParaRPr kumimoji="1" lang="en-US" altLang="zh-CN" sz="1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试错时间较长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非少数几个团队，买数据是主流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中国**研究院（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9T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，数据购买花费</a:t>
            </a:r>
            <a:r>
              <a:rPr kumimoji="1" lang="en-US" altLang="zh-CN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5000</a:t>
            </a:r>
            <a:r>
              <a:rPr kumimoji="1" lang="zh-CN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万</a:t>
            </a:r>
            <a:r>
              <a:rPr kumimoji="1" lang="en-US" altLang="zh-CN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kumimoji="1" lang="zh-CN" altLang="en-US" sz="1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年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</a:t>
            </a:r>
            <a:endParaRPr lang="en-US" altLang="zh-CN" sz="15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0F3AD7E-A0E0-6603-D612-6139339C2F05}"/>
              </a:ext>
            </a:extLst>
          </p:cNvPr>
          <p:cNvGrpSpPr/>
          <p:nvPr/>
        </p:nvGrpSpPr>
        <p:grpSpPr>
          <a:xfrm>
            <a:off x="6069173" y="982477"/>
            <a:ext cx="4496258" cy="3578815"/>
            <a:chOff x="6730542" y="612185"/>
            <a:chExt cx="4496258" cy="357881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3374A89-4C16-153B-D677-BBBB22F15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0542" y="677333"/>
              <a:ext cx="4265542" cy="263948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240FA93-6B16-4FCB-D72F-2DC56D7735DE}"/>
                </a:ext>
              </a:extLst>
            </p:cNvPr>
            <p:cNvSpPr txBox="1"/>
            <p:nvPr/>
          </p:nvSpPr>
          <p:spPr>
            <a:xfrm>
              <a:off x="6769275" y="3440947"/>
              <a:ext cx="43474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C4, Pile</a:t>
              </a:r>
              <a:r>
                <a:rPr kumimoji="1"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等主流预训练数据集的重要数据来源：</a:t>
              </a:r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Common</a:t>
              </a:r>
              <a:r>
                <a:rPr kumimoji="1" lang="zh-CN" altLang="en-US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9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Crawl</a:t>
              </a:r>
            </a:p>
            <a:p>
              <a:endParaRPr kumimoji="1" lang="en-US" altLang="zh-CN" sz="9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Common Crawl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是一个非营利组织，它每月从数亿个网页中爬取几百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的原始数据，并将这些数据供给公众使用。上图是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2023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年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27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-6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月</a:t>
              </a:r>
              <a:r>
                <a:rPr kumimoji="1" lang="en-US" altLang="zh-CN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11</a:t>
              </a:r>
              <a:r>
                <a:rPr kumimoji="1" lang="zh-CN" altLang="en-US" sz="9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日爬取的数据。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63B1CB-C934-0771-0016-35FC7F8F7F72}"/>
                </a:ext>
              </a:extLst>
            </p:cNvPr>
            <p:cNvSpPr/>
            <p:nvPr/>
          </p:nvSpPr>
          <p:spPr>
            <a:xfrm>
              <a:off x="6730542" y="612185"/>
              <a:ext cx="4487791" cy="35788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8918A1BB-4B16-21AF-45C9-B4D572A230E9}"/>
                </a:ext>
              </a:extLst>
            </p:cNvPr>
            <p:cNvCxnSpPr>
              <a:cxnSpLocks/>
            </p:cNvCxnSpPr>
            <p:nvPr/>
          </p:nvCxnSpPr>
          <p:spPr>
            <a:xfrm>
              <a:off x="6730542" y="3416274"/>
              <a:ext cx="4496258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9734A30-DED3-8FFA-878F-0583F4B6B5DD}"/>
              </a:ext>
            </a:extLst>
          </p:cNvPr>
          <p:cNvSpPr txBox="1"/>
          <p:nvPr/>
        </p:nvSpPr>
        <p:spPr>
          <a:xfrm flipH="1">
            <a:off x="5960307" y="4679527"/>
            <a:ext cx="4297006" cy="168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Common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Crawl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清洗速度</a:t>
            </a:r>
            <a:endParaRPr kumimoji="1"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10,240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内存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处理速度：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1T/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589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>
            <a:extLst>
              <a:ext uri="{FF2B5EF4-FFF2-40B4-BE49-F238E27FC236}">
                <a16:creationId xmlns:a16="http://schemas.microsoft.com/office/drawing/2014/main" id="{92FCE9A1-DCEC-2E91-E773-2151CB1DF28E}"/>
              </a:ext>
            </a:extLst>
          </p:cNvPr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内容占位符 11">
            <a:extLst>
              <a:ext uri="{FF2B5EF4-FFF2-40B4-BE49-F238E27FC236}">
                <a16:creationId xmlns:a16="http://schemas.microsoft.com/office/drawing/2014/main" id="{F5CB9543-8D60-3050-3CA1-48AD0D5F2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8" y="896029"/>
            <a:ext cx="4844145" cy="59619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垂域数据（讯飞星火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4.0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Turbo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1" lang="en-US" altLang="zh-CN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金融：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50B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油气：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能源：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电力：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铜铁：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航司：</a:t>
            </a:r>
            <a:r>
              <a:rPr kumimoji="1" lang="en-US" altLang="zh-CN" sz="180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20B</a:t>
            </a: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tokens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  <p:sp>
        <p:nvSpPr>
          <p:cNvPr id="6" name="内容占位符 11">
            <a:extLst>
              <a:ext uri="{FF2B5EF4-FFF2-40B4-BE49-F238E27FC236}">
                <a16:creationId xmlns:a16="http://schemas.microsoft.com/office/drawing/2014/main" id="{23448F80-C49D-9C5D-0701-9657C3F21C96}"/>
              </a:ext>
            </a:extLst>
          </p:cNvPr>
          <p:cNvSpPr txBox="1">
            <a:spLocks/>
          </p:cNvSpPr>
          <p:nvPr/>
        </p:nvSpPr>
        <p:spPr>
          <a:xfrm>
            <a:off x="6067757" y="860419"/>
            <a:ext cx="4844145" cy="5961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高质量数据哪里来？</a:t>
            </a:r>
            <a:endParaRPr kumimoji="1" lang="en-US" altLang="zh-CN" sz="1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行业标准：关键词</a:t>
            </a:r>
            <a:endParaRPr kumimoji="1" lang="en-US" altLang="zh-CN" sz="18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数据合成</a:t>
            </a:r>
            <a:endParaRPr kumimoji="1" lang="en-US" altLang="zh-CN" sz="1800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预训练数据精洗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书籍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百科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文献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专业教材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期刊</a:t>
            </a:r>
            <a:endParaRPr kumimoji="1" lang="en-US" altLang="zh-CN" sz="1800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80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其它行业材料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561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7">
            <a:extLst>
              <a:ext uri="{FF2B5EF4-FFF2-40B4-BE49-F238E27FC236}">
                <a16:creationId xmlns:a16="http://schemas.microsoft.com/office/drawing/2014/main" id="{92FCE9A1-DCEC-2E91-E773-2151CB1DF28E}"/>
              </a:ext>
            </a:extLst>
          </p:cNvPr>
          <p:cNvSpPr txBox="1"/>
          <p:nvPr/>
        </p:nvSpPr>
        <p:spPr>
          <a:xfrm>
            <a:off x="393309" y="168501"/>
            <a:ext cx="330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l"/>
            <a:r>
              <a:rPr lang="en-US" altLang="zh-CN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spc="600" dirty="0">
                <a:solidFill>
                  <a:srgbClr val="08477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数据如何处理？</a:t>
            </a:r>
            <a:endParaRPr lang="zh-CN" altLang="zh-CN" sz="2400" b="1" spc="600" dirty="0">
              <a:solidFill>
                <a:srgbClr val="08477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CC8624-5B6D-E359-3DC8-EFBE2AA1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547677"/>
            <a:ext cx="6143058" cy="4991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ED7241-0A30-844F-9E09-2937E39B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057" y="3052880"/>
            <a:ext cx="4424726" cy="3551348"/>
          </a:xfrm>
          <a:prstGeom prst="rect">
            <a:avLst/>
          </a:prstGeom>
        </p:spPr>
      </p:pic>
      <p:sp>
        <p:nvSpPr>
          <p:cNvPr id="9" name="内容占位符 11">
            <a:extLst>
              <a:ext uri="{FF2B5EF4-FFF2-40B4-BE49-F238E27FC236}">
                <a16:creationId xmlns:a16="http://schemas.microsoft.com/office/drawing/2014/main" id="{8B1D4EAE-0963-89BA-2969-FA9725AE8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759504"/>
            <a:ext cx="4844145" cy="59619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具体关键点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书籍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教材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文献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百科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algn="just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400" dirty="0">
              <a:latin typeface="宋体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3478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DE5NjFhNDY1NWM0Yzg5M2E2MWUzZWE0M2I1MDM1ZD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{A18C671C-C321-554F-BD7F-FC46A273230E}tf10001076</Template>
  <TotalTime>15005</TotalTime>
  <Words>1746</Words>
  <Application>Microsoft Macintosh PowerPoint</Application>
  <PresentationFormat>宽屏</PresentationFormat>
  <Paragraphs>378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等线</vt:lpstr>
      <vt:lpstr>FangSong</vt:lpstr>
      <vt:lpstr>宋体</vt:lpstr>
      <vt:lpstr>Microsoft YaHei</vt:lpstr>
      <vt:lpstr>Microsoft YaHei</vt:lpstr>
      <vt:lpstr>微软雅黑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俊涛</dc:creator>
  <cp:lastModifiedBy>李 俊涛</cp:lastModifiedBy>
  <cp:revision>594</cp:revision>
  <dcterms:created xsi:type="dcterms:W3CDTF">2021-11-03T07:17:00Z</dcterms:created>
  <dcterms:modified xsi:type="dcterms:W3CDTF">2025-11-24T02:41:28Z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FC6174E79FF7418FB91E31997350CC7C</vt:lpwstr>
  </property>
  <property fmtid="{D5CDD505-2E9C-101B-9397-08002B2CF9AE}" pid="3" name="KSOProductBuildVer">
    <vt:lpwstr>2052-11.1.0.12019</vt:lpwstr>
  </property>
</Properties>
</file>